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18"/>
  </p:notesMasterIdLst>
  <p:handoutMasterIdLst>
    <p:handoutMasterId r:id="rId19"/>
  </p:handoutMasterIdLst>
  <p:sldIdLst>
    <p:sldId id="366" r:id="rId2"/>
    <p:sldId id="367" r:id="rId3"/>
    <p:sldId id="382" r:id="rId4"/>
    <p:sldId id="386" r:id="rId5"/>
    <p:sldId id="387" r:id="rId6"/>
    <p:sldId id="388" r:id="rId7"/>
    <p:sldId id="389" r:id="rId8"/>
    <p:sldId id="390" r:id="rId9"/>
    <p:sldId id="376" r:id="rId10"/>
    <p:sldId id="391" r:id="rId11"/>
    <p:sldId id="392" r:id="rId12"/>
    <p:sldId id="393" r:id="rId13"/>
    <p:sldId id="394" r:id="rId14"/>
    <p:sldId id="395" r:id="rId15"/>
    <p:sldId id="396" r:id="rId16"/>
    <p:sldId id="397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6061" autoAdjust="0"/>
    <p:restoredTop sz="94660"/>
  </p:normalViewPr>
  <p:slideViewPr>
    <p:cSldViewPr>
      <p:cViewPr>
        <p:scale>
          <a:sx n="69" d="100"/>
          <a:sy n="69" d="100"/>
        </p:scale>
        <p:origin x="-15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0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67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67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67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5A44AF3-6747-4E45-9727-4D3E4DE306B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876790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6E4B072-EA19-461F-9F6D-AA70CB3DF7B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281187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4B072-EA19-461F-9F6D-AA70CB3DF7B3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46465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30DB0A35-C6CD-4993-A013-5985B38CBDE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CCB22-417D-460F-9793-12055524B1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C650-4E2A-4A1D-9159-D92BC13511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27D07BC-46C6-4A98-BD60-8A8D735911D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B9AE66A-2D32-473C-BBD1-89754B9BA63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54AB-D51F-4C77-A92A-60390C36079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E53A728F-0E07-4F5C-9911-A433DFF7FB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7AE1E-0DCD-41ED-BDC5-E24C755664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B434D-876D-4DBD-BF04-66F48DBD73C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7513F-604B-4B9A-986B-393345F9514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39286-BEF4-4D20-B348-56E5235381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15347-F567-4FA2-AD01-D65669D5256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89A27-6CAE-41C6-B28F-620084CEC21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A6FB4E2-BEF5-4F40-AD27-C2CB9519F2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1" r:id="rId13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programs.northlandcollege.edu/biology/Biology1111/animations/enzyme.html" TargetMode="External"/><Relationship Id="rId2" Type="http://schemas.openxmlformats.org/officeDocument/2006/relationships/hyperlink" Target="http://highered.mcgraw-hill.com/sites/0072437316/student_view0/chapter8/animations.html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programs.northlandcollege.edu/biology/Biology1111/animations/enzyme.html" TargetMode="External"/><Relationship Id="rId4" Type="http://schemas.openxmlformats.org/officeDocument/2006/relationships/hyperlink" Target="http://www.lpscience.fatcow.com/jwanamaker/animations/Enzyme%20activity.html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programs.northlandcollege.edu/biology/Biology1111/animations/enzyme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143000" y="3886200"/>
            <a:ext cx="7086600" cy="990600"/>
          </a:xfrm>
        </p:spPr>
        <p:txBody>
          <a:bodyPr>
            <a:normAutofit/>
          </a:bodyPr>
          <a:lstStyle/>
          <a:p>
            <a:r>
              <a:rPr lang="en-US" dirty="0" smtClean="0"/>
              <a:t>Cell Biology:</a:t>
            </a:r>
            <a:br>
              <a:rPr lang="en-US" dirty="0" smtClean="0"/>
            </a:br>
            <a:r>
              <a:rPr lang="en-US" sz="2700" dirty="0" smtClean="0"/>
              <a:t>Enzymes</a:t>
            </a:r>
            <a:endParaRPr lang="en-US" sz="2700" b="1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611560" y="5105400"/>
            <a:ext cx="7651377" cy="627856"/>
          </a:xfrm>
        </p:spPr>
        <p:txBody>
          <a:bodyPr>
            <a:normAutofit fontScale="70000" lnSpcReduction="20000"/>
          </a:bodyPr>
          <a:lstStyle/>
          <a:p>
            <a:r>
              <a:rPr lang="en-US" sz="2600" dirty="0" smtClean="0"/>
              <a:t>Lesson 1 – Enzyme Theory and Function</a:t>
            </a:r>
          </a:p>
          <a:p>
            <a:r>
              <a:rPr lang="en-US" sz="2600" dirty="0" smtClean="0"/>
              <a:t>(</a:t>
            </a:r>
            <a:r>
              <a:rPr lang="en-US" sz="2600" i="1" dirty="0" smtClean="0"/>
              <a:t>Inquiry into Life pg. 106-109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620688"/>
            <a:ext cx="6996232" cy="2736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Review of Lock and Key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CA" dirty="0" smtClean="0"/>
              <a:t>According to this analogy, an enzyme acts like a </a:t>
            </a:r>
            <a:r>
              <a:rPr lang="en-CA" b="1" dirty="0" smtClean="0"/>
              <a:t>key</a:t>
            </a:r>
            <a:r>
              <a:rPr lang="en-CA" dirty="0" smtClean="0"/>
              <a:t> by combining with a specific substrate and “</a:t>
            </a:r>
            <a:r>
              <a:rPr lang="en-CA" b="1" dirty="0" smtClean="0"/>
              <a:t>unlocking</a:t>
            </a:r>
            <a:r>
              <a:rPr lang="en-CA" dirty="0" smtClean="0"/>
              <a:t>” the substrate for further activity in the cell</a:t>
            </a:r>
          </a:p>
          <a:p>
            <a:r>
              <a:rPr lang="en-CA" dirty="0" smtClean="0"/>
              <a:t>The key (</a:t>
            </a:r>
            <a:r>
              <a:rPr lang="en-CA" b="1" dirty="0" smtClean="0"/>
              <a:t>enzyme</a:t>
            </a:r>
            <a:r>
              <a:rPr lang="en-CA" dirty="0" smtClean="0"/>
              <a:t>) must have the correct shape to fit the lock (</a:t>
            </a:r>
            <a:r>
              <a:rPr lang="en-CA" b="1" dirty="0" smtClean="0"/>
              <a:t>substrate</a:t>
            </a:r>
            <a:r>
              <a:rPr lang="en-CA" dirty="0" smtClean="0"/>
              <a:t>)</a:t>
            </a:r>
          </a:p>
          <a:p>
            <a:r>
              <a:rPr lang="en-CA" dirty="0" smtClean="0"/>
              <a:t>After the lock has been opened (reaction takes place), the key (enzyme) is freed and unchanged so that it may be used </a:t>
            </a:r>
            <a:r>
              <a:rPr lang="en-CA" b="1" dirty="0" smtClean="0"/>
              <a:t>repeatedly</a:t>
            </a:r>
            <a:r>
              <a:rPr lang="en-CA" dirty="0" smtClean="0"/>
              <a:t> in the same manner</a:t>
            </a:r>
          </a:p>
          <a:p>
            <a:r>
              <a:rPr lang="en-CA" dirty="0" smtClean="0"/>
              <a:t>The portion of the enzyme that is involved in the reaction is called the </a:t>
            </a:r>
            <a:r>
              <a:rPr lang="en-CA" b="1" dirty="0" smtClean="0"/>
              <a:t>active site</a:t>
            </a:r>
            <a:endParaRPr lang="en-CA" b="1" dirty="0"/>
          </a:p>
        </p:txBody>
      </p:sp>
    </p:spTree>
    <p:extLst>
      <p:ext uri="{BB962C8B-B14F-4D97-AF65-F5344CB8AC3E}">
        <p14:creationId xmlns="" xmlns:p14="http://schemas.microsoft.com/office/powerpoint/2010/main" val="3340301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Review of Lock and Key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4" descr="Enzymeanimation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454798"/>
            <a:ext cx="5882936" cy="4545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77384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Metabolic Pathway (pg. 106)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b="1" dirty="0" smtClean="0"/>
              <a:t>Metabolic reactions </a:t>
            </a:r>
            <a:r>
              <a:rPr lang="en-CA" dirty="0" smtClean="0"/>
              <a:t>often require more than one step to produce the final product</a:t>
            </a:r>
          </a:p>
          <a:p>
            <a:r>
              <a:rPr lang="en-CA" dirty="0" smtClean="0"/>
              <a:t>This is called a </a:t>
            </a:r>
            <a:r>
              <a:rPr lang="en-CA" b="1" dirty="0" smtClean="0"/>
              <a:t>metabolic pathway</a:t>
            </a:r>
          </a:p>
          <a:p>
            <a:r>
              <a:rPr lang="en-CA" dirty="0" smtClean="0"/>
              <a:t>A </a:t>
            </a:r>
            <a:r>
              <a:rPr lang="en-CA" b="1" dirty="0" smtClean="0"/>
              <a:t>series</a:t>
            </a:r>
            <a:r>
              <a:rPr lang="en-CA" dirty="0" smtClean="0"/>
              <a:t> of reactions will take place, where the products of the first reaction become the substrate for the second reaction, and so on</a:t>
            </a:r>
          </a:p>
          <a:p>
            <a:pPr lvl="1"/>
            <a:r>
              <a:rPr lang="en-CA" dirty="0" smtClean="0"/>
              <a:t>A</a:t>
            </a:r>
            <a:r>
              <a:rPr lang="en-CA" dirty="0" smtClean="0">
                <a:sym typeface="Wingdings" pitchFamily="2" charset="2"/>
              </a:rPr>
              <a:t>BCD</a:t>
            </a:r>
          </a:p>
          <a:p>
            <a:pPr lvl="1"/>
            <a:r>
              <a:rPr lang="en-CA" dirty="0" smtClean="0">
                <a:sym typeface="Wingdings" pitchFamily="2" charset="2"/>
              </a:rPr>
              <a:t>A = Beginning substrate</a:t>
            </a:r>
          </a:p>
          <a:p>
            <a:pPr lvl="1"/>
            <a:r>
              <a:rPr lang="en-CA" dirty="0" smtClean="0">
                <a:sym typeface="Wingdings" pitchFamily="2" charset="2"/>
              </a:rPr>
              <a:t>B,C = intermediate products/reactants</a:t>
            </a:r>
          </a:p>
          <a:p>
            <a:pPr lvl="1"/>
            <a:r>
              <a:rPr lang="en-CA" dirty="0" smtClean="0">
                <a:sym typeface="Wingdings" pitchFamily="2" charset="2"/>
              </a:rPr>
              <a:t>D = final product</a:t>
            </a:r>
          </a:p>
          <a:p>
            <a:pPr lvl="1"/>
            <a:r>
              <a:rPr lang="en-CA" dirty="0" smtClean="0">
                <a:sym typeface="Wingdings" pitchFamily="2" charset="2"/>
              </a:rPr>
              <a:t>Each step requires a specific enzyme</a:t>
            </a:r>
            <a:endParaRPr lang="en-CA" dirty="0"/>
          </a:p>
        </p:txBody>
      </p:sp>
      <p:sp>
        <p:nvSpPr>
          <p:cNvPr id="4" name="TextBox 3"/>
          <p:cNvSpPr txBox="1"/>
          <p:nvPr/>
        </p:nvSpPr>
        <p:spPr>
          <a:xfrm>
            <a:off x="1259632" y="6453336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hlinkClick r:id="rId2"/>
              </a:rPr>
              <a:t>Pathway Animation 1</a:t>
            </a:r>
            <a:endParaRPr lang="en-CA" dirty="0"/>
          </a:p>
        </p:txBody>
      </p:sp>
      <p:sp>
        <p:nvSpPr>
          <p:cNvPr id="5" name="TextBox 4"/>
          <p:cNvSpPr txBox="1"/>
          <p:nvPr/>
        </p:nvSpPr>
        <p:spPr>
          <a:xfrm>
            <a:off x="4283968" y="6453336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hlinkClick r:id="rId3"/>
              </a:rPr>
              <a:t>Pathway Animation 2</a:t>
            </a:r>
            <a:endParaRPr lang="en-CA" dirty="0"/>
          </a:p>
        </p:txBody>
      </p:sp>
    </p:spTree>
    <p:extLst>
      <p:ext uri="{BB962C8B-B14F-4D97-AF65-F5344CB8AC3E}">
        <p14:creationId xmlns="" xmlns:p14="http://schemas.microsoft.com/office/powerpoint/2010/main" val="427287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Role of Coenzymes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CA" sz="2800" dirty="0" smtClean="0"/>
              <a:t>Coenzymes are the non-protein portion of an enzyme</a:t>
            </a:r>
          </a:p>
          <a:p>
            <a:r>
              <a:rPr lang="en-CA" sz="2800" dirty="0" smtClean="0"/>
              <a:t>Can participate in a reaction by accepting or contributing atoms to the reaction</a:t>
            </a:r>
            <a:endParaRPr lang="en-CA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3356992"/>
            <a:ext cx="4853968" cy="27866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88622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Significance of Vitamins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CA" sz="2800" dirty="0" smtClean="0"/>
              <a:t>Many coenzymes are </a:t>
            </a:r>
            <a:r>
              <a:rPr lang="en-CA" sz="2800" b="1" dirty="0" smtClean="0"/>
              <a:t>vitamins</a:t>
            </a:r>
          </a:p>
          <a:p>
            <a:r>
              <a:rPr lang="en-CA" sz="2800" dirty="0" smtClean="0"/>
              <a:t>Our bodies cannot make many of those that we require, we must get them in our diet</a:t>
            </a:r>
          </a:p>
          <a:p>
            <a:r>
              <a:rPr lang="en-CA" sz="2800" dirty="0" smtClean="0"/>
              <a:t>Vitamins are vital for efficient metabolism</a:t>
            </a:r>
          </a:p>
          <a:p>
            <a:r>
              <a:rPr lang="en-CA" sz="2800" dirty="0" smtClean="0"/>
              <a:t>We only need </a:t>
            </a:r>
            <a:r>
              <a:rPr lang="en-CA" sz="2800" b="1" dirty="0" smtClean="0"/>
              <a:t>small quantities </a:t>
            </a:r>
            <a:r>
              <a:rPr lang="en-CA" sz="2800" dirty="0" smtClean="0"/>
              <a:t>because as part of enzymes, they can be used over and over again</a:t>
            </a:r>
            <a:endParaRPr lang="en-CA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4246449"/>
            <a:ext cx="2687297" cy="201622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9483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Thyroxin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5122912" cy="5018112"/>
          </a:xfrm>
        </p:spPr>
        <p:txBody>
          <a:bodyPr>
            <a:normAutofit fontScale="92500" lnSpcReduction="20000"/>
          </a:bodyPr>
          <a:lstStyle/>
          <a:p>
            <a:r>
              <a:rPr lang="en-CA" sz="2800" dirty="0" smtClean="0"/>
              <a:t>Thyroxin is a protein </a:t>
            </a:r>
            <a:r>
              <a:rPr lang="en-CA" sz="2800" b="1" dirty="0" smtClean="0"/>
              <a:t>hormone</a:t>
            </a:r>
            <a:r>
              <a:rPr lang="en-CA" sz="2800" dirty="0" smtClean="0"/>
              <a:t> that is secreted into the blood by cells of the </a:t>
            </a:r>
            <a:r>
              <a:rPr lang="en-CA" sz="2800" b="1" dirty="0" smtClean="0"/>
              <a:t>thyroid gland</a:t>
            </a:r>
          </a:p>
          <a:p>
            <a:r>
              <a:rPr lang="en-CA" sz="2800" dirty="0" smtClean="0"/>
              <a:t>The thyroid gland, located in the neck, accumulates </a:t>
            </a:r>
            <a:r>
              <a:rPr lang="en-CA" sz="2800" b="1" dirty="0" smtClean="0"/>
              <a:t>iodine</a:t>
            </a:r>
            <a:r>
              <a:rPr lang="en-CA" sz="2800" dirty="0" smtClean="0"/>
              <a:t> in order to produce thyroxin</a:t>
            </a:r>
          </a:p>
          <a:p>
            <a:r>
              <a:rPr lang="en-CA" dirty="0" smtClean="0"/>
              <a:t>Thyroxin attaches to </a:t>
            </a:r>
            <a:r>
              <a:rPr lang="en-CA" b="1" dirty="0" smtClean="0"/>
              <a:t>receptor sites</a:t>
            </a:r>
            <a:r>
              <a:rPr lang="en-CA" dirty="0" smtClean="0"/>
              <a:t> on the surfaces of our body cells where it governs the rate that cells consume </a:t>
            </a:r>
            <a:r>
              <a:rPr lang="en-CA" b="1" dirty="0" smtClean="0"/>
              <a:t>oxygen</a:t>
            </a:r>
            <a:r>
              <a:rPr lang="en-CA" dirty="0" smtClean="0"/>
              <a:t>, thus having an overall impact on the body’s metabolism</a:t>
            </a:r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916832"/>
            <a:ext cx="2876550" cy="30194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5419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Thyroxin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Thyroxin does not have a target organ; it stimulates most of the cells of the body to metabolize at a faster rate</a:t>
            </a:r>
          </a:p>
          <a:p>
            <a:r>
              <a:rPr lang="en-CA" dirty="0" smtClean="0"/>
              <a:t>The number of respiratory enzymes increases, as does oxygen intake</a:t>
            </a:r>
          </a:p>
          <a:p>
            <a:r>
              <a:rPr lang="en-CA" dirty="0" smtClean="0"/>
              <a:t>Thyroxin helps regulate </a:t>
            </a:r>
            <a:r>
              <a:rPr lang="en-CA" b="1" dirty="0" smtClean="0"/>
              <a:t>growth</a:t>
            </a:r>
            <a:r>
              <a:rPr lang="en-CA" dirty="0" smtClean="0"/>
              <a:t> and </a:t>
            </a:r>
            <a:r>
              <a:rPr lang="en-CA" b="1" dirty="0" smtClean="0"/>
              <a:t>development</a:t>
            </a:r>
          </a:p>
          <a:p>
            <a:r>
              <a:rPr lang="en-CA" b="1" dirty="0" smtClean="0"/>
              <a:t>Thyroglobulin</a:t>
            </a:r>
            <a:r>
              <a:rPr lang="en-CA" dirty="0" smtClean="0"/>
              <a:t> is the storage form of thyroxin</a:t>
            </a:r>
          </a:p>
          <a:p>
            <a:r>
              <a:rPr lang="en-CA" b="1" dirty="0" smtClean="0"/>
              <a:t>Iodine</a:t>
            </a:r>
            <a:r>
              <a:rPr lang="en-CA" dirty="0" smtClean="0"/>
              <a:t> is required for thyroglobulin to be made</a:t>
            </a:r>
          </a:p>
          <a:p>
            <a:r>
              <a:rPr lang="en-CA" dirty="0" smtClean="0"/>
              <a:t>If no iodine, no thyroxin</a:t>
            </a:r>
            <a:endParaRPr lang="en-CA" dirty="0"/>
          </a:p>
        </p:txBody>
      </p:sp>
    </p:spTree>
    <p:extLst>
      <p:ext uri="{BB962C8B-B14F-4D97-AF65-F5344CB8AC3E}">
        <p14:creationId xmlns="" xmlns:p14="http://schemas.microsoft.com/office/powerpoint/2010/main" val="1755174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162128"/>
          </a:xfrm>
        </p:spPr>
        <p:txBody>
          <a:bodyPr>
            <a:normAutofit fontScale="92500"/>
          </a:bodyPr>
          <a:lstStyle/>
          <a:p>
            <a:r>
              <a:rPr lang="en-US" sz="2600" dirty="0" smtClean="0"/>
              <a:t>Analyze the roles of enzymes in biochemical reactions, including:</a:t>
            </a:r>
          </a:p>
          <a:p>
            <a:pPr lvl="1"/>
            <a:r>
              <a:rPr lang="en-US" sz="2300" dirty="0" smtClean="0"/>
              <a:t>Explain the terms: metabolism, enzyme, substrate, coenzyme, activation energy</a:t>
            </a:r>
          </a:p>
          <a:p>
            <a:pPr lvl="1"/>
            <a:r>
              <a:rPr lang="en-US" dirty="0" smtClean="0"/>
              <a:t>Use graphs to identify the role of enzymes in lowering the activation energy of a biochemical reaction</a:t>
            </a:r>
          </a:p>
          <a:p>
            <a:pPr lvl="1"/>
            <a:r>
              <a:rPr lang="en-US" sz="2300" dirty="0" smtClean="0"/>
              <a:t>Explain models of enzymatic action (</a:t>
            </a:r>
            <a:r>
              <a:rPr lang="en-US" sz="2300" dirty="0" err="1" smtClean="0"/>
              <a:t>eg</a:t>
            </a:r>
            <a:r>
              <a:rPr lang="en-US" sz="2300" dirty="0" smtClean="0"/>
              <a:t>. Induced fit)</a:t>
            </a:r>
          </a:p>
          <a:p>
            <a:pPr lvl="1"/>
            <a:r>
              <a:rPr lang="en-US" dirty="0" smtClean="0"/>
              <a:t>Differentiate between the roles of enzymes and coenzymes in biochemical reactions</a:t>
            </a:r>
          </a:p>
          <a:p>
            <a:pPr lvl="1"/>
            <a:r>
              <a:rPr lang="en-US" sz="2300" dirty="0" smtClean="0"/>
              <a:t>Identify the role of vitamins as coenzymes</a:t>
            </a:r>
          </a:p>
          <a:p>
            <a:pPr lvl="1"/>
            <a:r>
              <a:rPr lang="en-US" dirty="0" smtClean="0"/>
              <a:t>Identify the thyroid as the source gland for thyroxin, and relate the function of thyroxin to metabolism</a:t>
            </a:r>
            <a:endParaRPr lang="en-US" sz="2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Definitions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51520" y="1219200"/>
            <a:ext cx="8640960" cy="5378152"/>
          </a:xfrm>
        </p:spPr>
        <p:txBody>
          <a:bodyPr>
            <a:normAutofit fontScale="92500" lnSpcReduction="20000"/>
          </a:bodyPr>
          <a:lstStyle/>
          <a:p>
            <a:r>
              <a:rPr lang="en-CA" dirty="0" smtClean="0"/>
              <a:t>Metabolism:</a:t>
            </a:r>
          </a:p>
          <a:p>
            <a:pPr lvl="1"/>
            <a:r>
              <a:rPr lang="en-CA" sz="2400" dirty="0" smtClean="0"/>
              <a:t>A term which refers to all the </a:t>
            </a:r>
            <a:r>
              <a:rPr lang="en-CA" sz="2400" b="1" dirty="0" smtClean="0"/>
              <a:t>chemical reactions </a:t>
            </a:r>
            <a:r>
              <a:rPr lang="en-CA" sz="2400" dirty="0" smtClean="0"/>
              <a:t>of a cell</a:t>
            </a:r>
          </a:p>
          <a:p>
            <a:r>
              <a:rPr lang="en-CA" dirty="0" smtClean="0"/>
              <a:t>Enzyme:</a:t>
            </a:r>
          </a:p>
          <a:p>
            <a:pPr lvl="1"/>
            <a:r>
              <a:rPr lang="en-CA" sz="2400" dirty="0" smtClean="0"/>
              <a:t>A </a:t>
            </a:r>
            <a:r>
              <a:rPr lang="en-CA" sz="2400" b="1" dirty="0" smtClean="0"/>
              <a:t>protein catalyst </a:t>
            </a:r>
            <a:r>
              <a:rPr lang="en-CA" sz="2400" dirty="0" smtClean="0"/>
              <a:t>(speeds up a certain reaction) (not used up)</a:t>
            </a:r>
          </a:p>
          <a:p>
            <a:r>
              <a:rPr lang="en-CA" dirty="0" err="1" smtClean="0"/>
              <a:t>Apoenzyme</a:t>
            </a:r>
            <a:r>
              <a:rPr lang="en-CA" dirty="0" smtClean="0"/>
              <a:t>:</a:t>
            </a:r>
          </a:p>
          <a:p>
            <a:pPr lvl="1"/>
            <a:r>
              <a:rPr lang="en-CA" sz="2400" b="1" dirty="0" smtClean="0"/>
              <a:t>Protein</a:t>
            </a:r>
            <a:r>
              <a:rPr lang="en-CA" sz="2400" dirty="0" smtClean="0"/>
              <a:t> portion of an enzyme</a:t>
            </a:r>
          </a:p>
          <a:p>
            <a:pPr lvl="1"/>
            <a:r>
              <a:rPr lang="en-CA" sz="2400" dirty="0" smtClean="0"/>
              <a:t>Its shape accounts for an enzyme’s ability to run only a </a:t>
            </a:r>
            <a:r>
              <a:rPr lang="en-CA" sz="2400" b="1" dirty="0" smtClean="0"/>
              <a:t>single type</a:t>
            </a:r>
            <a:r>
              <a:rPr lang="en-CA" sz="2400" dirty="0" smtClean="0"/>
              <a:t> of reaction</a:t>
            </a:r>
          </a:p>
          <a:p>
            <a:r>
              <a:rPr lang="en-CA" dirty="0" smtClean="0"/>
              <a:t>Coenzyme:</a:t>
            </a:r>
          </a:p>
          <a:p>
            <a:pPr lvl="1"/>
            <a:r>
              <a:rPr lang="en-CA" sz="2400" b="1" dirty="0" smtClean="0"/>
              <a:t>Non-protein</a:t>
            </a:r>
            <a:r>
              <a:rPr lang="en-CA" sz="2400" dirty="0" smtClean="0"/>
              <a:t> portion of an enzyme</a:t>
            </a:r>
          </a:p>
          <a:p>
            <a:pPr lvl="1"/>
            <a:r>
              <a:rPr lang="en-CA" sz="2400" dirty="0" smtClean="0"/>
              <a:t>Can donate or accept </a:t>
            </a:r>
            <a:r>
              <a:rPr lang="en-CA" sz="2400" b="1" dirty="0" smtClean="0"/>
              <a:t>atoms</a:t>
            </a:r>
            <a:r>
              <a:rPr lang="en-CA" sz="2400" dirty="0" smtClean="0"/>
              <a:t> to or from a reaction</a:t>
            </a:r>
          </a:p>
          <a:p>
            <a:pPr lvl="1"/>
            <a:r>
              <a:rPr lang="en-CA" sz="2400" dirty="0" smtClean="0"/>
              <a:t>Our body often cannot make coenzymes, so we need them in our </a:t>
            </a:r>
            <a:r>
              <a:rPr lang="en-CA" sz="2400" b="1" dirty="0" smtClean="0"/>
              <a:t>diet</a:t>
            </a:r>
          </a:p>
          <a:p>
            <a:pPr lvl="1"/>
            <a:r>
              <a:rPr lang="en-CA" sz="2400" dirty="0" smtClean="0"/>
              <a:t>Example: </a:t>
            </a:r>
            <a:r>
              <a:rPr lang="en-CA" sz="2400" b="1" dirty="0" smtClean="0"/>
              <a:t>vitamins</a:t>
            </a:r>
            <a:endParaRPr lang="en-CA" sz="2400" b="1" dirty="0"/>
          </a:p>
        </p:txBody>
      </p:sp>
    </p:spTree>
    <p:extLst>
      <p:ext uri="{BB962C8B-B14F-4D97-AF65-F5344CB8AC3E}">
        <p14:creationId xmlns="" xmlns:p14="http://schemas.microsoft.com/office/powerpoint/2010/main" val="995471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Definitions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err="1" smtClean="0"/>
              <a:t>Holoenzyme</a:t>
            </a:r>
            <a:r>
              <a:rPr lang="en-CA" dirty="0" smtClean="0"/>
              <a:t>:</a:t>
            </a:r>
          </a:p>
          <a:p>
            <a:pPr lvl="1"/>
            <a:r>
              <a:rPr lang="en-CA" dirty="0" smtClean="0"/>
              <a:t>Enzyme that requires a </a:t>
            </a:r>
            <a:r>
              <a:rPr lang="en-CA" b="1" dirty="0" smtClean="0"/>
              <a:t>coenzyme</a:t>
            </a:r>
            <a:r>
              <a:rPr lang="en-CA" dirty="0" smtClean="0"/>
              <a:t> to function</a:t>
            </a:r>
          </a:p>
          <a:p>
            <a:pPr lvl="1"/>
            <a:r>
              <a:rPr lang="en-CA" dirty="0" err="1" smtClean="0"/>
              <a:t>Apoenzyme</a:t>
            </a:r>
            <a:r>
              <a:rPr lang="en-CA" dirty="0" smtClean="0"/>
              <a:t> </a:t>
            </a:r>
            <a:r>
              <a:rPr lang="en-CA" dirty="0" smtClean="0"/>
              <a:t>+ coenzyme = </a:t>
            </a:r>
            <a:r>
              <a:rPr lang="en-CA" dirty="0" err="1" smtClean="0"/>
              <a:t>holoenzyme</a:t>
            </a:r>
            <a:r>
              <a:rPr lang="en-CA" dirty="0" smtClean="0"/>
              <a:t> </a:t>
            </a:r>
            <a:endParaRPr lang="en-CA" dirty="0"/>
          </a:p>
        </p:txBody>
      </p:sp>
      <p:pic>
        <p:nvPicPr>
          <p:cNvPr id="4" name="Picture 5" descr="enzymeapoc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345" y="2530268"/>
            <a:ext cx="6225491" cy="4150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729487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Definitions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Substrate:</a:t>
            </a:r>
          </a:p>
          <a:p>
            <a:pPr lvl="1"/>
            <a:r>
              <a:rPr lang="en-CA" sz="2400" dirty="0" smtClean="0"/>
              <a:t>A </a:t>
            </a:r>
            <a:r>
              <a:rPr lang="en-CA" sz="2400" b="1" dirty="0" smtClean="0"/>
              <a:t>reactant </a:t>
            </a:r>
            <a:r>
              <a:rPr lang="en-CA" sz="2400" dirty="0" smtClean="0"/>
              <a:t>(raw material) in an enzyme-controlled reaction</a:t>
            </a:r>
          </a:p>
          <a:p>
            <a:r>
              <a:rPr lang="en-CA" dirty="0" smtClean="0"/>
              <a:t>Activation Energy:</a:t>
            </a:r>
          </a:p>
          <a:p>
            <a:pPr lvl="1"/>
            <a:r>
              <a:rPr lang="en-CA" sz="2400" dirty="0" smtClean="0"/>
              <a:t>Many reactions will not occur unless </a:t>
            </a:r>
            <a:r>
              <a:rPr lang="en-CA" sz="2400" b="1" dirty="0" smtClean="0"/>
              <a:t>energy</a:t>
            </a:r>
            <a:r>
              <a:rPr lang="en-CA" sz="2400" dirty="0" smtClean="0"/>
              <a:t> is added to start them off</a:t>
            </a:r>
          </a:p>
          <a:p>
            <a:pPr lvl="1"/>
            <a:r>
              <a:rPr lang="en-CA" sz="2400" dirty="0" smtClean="0"/>
              <a:t>This input energy is called </a:t>
            </a:r>
            <a:r>
              <a:rPr lang="en-CA" sz="2400" b="1" dirty="0" smtClean="0"/>
              <a:t>activation</a:t>
            </a:r>
            <a:r>
              <a:rPr lang="en-CA" sz="2400" dirty="0" smtClean="0"/>
              <a:t> energy or energy of activation (</a:t>
            </a:r>
            <a:r>
              <a:rPr lang="en-CA" sz="2400" b="1" dirty="0" err="1" smtClean="0"/>
              <a:t>Ea</a:t>
            </a:r>
            <a:r>
              <a:rPr lang="en-CA" sz="2400" dirty="0" smtClean="0"/>
              <a:t>)</a:t>
            </a:r>
          </a:p>
          <a:p>
            <a:pPr lvl="1"/>
            <a:r>
              <a:rPr lang="en-CA" sz="2400" dirty="0" smtClean="0"/>
              <a:t>Example: a piece of woods needs an input of energy to start it burning</a:t>
            </a:r>
            <a:endParaRPr lang="en-CA" sz="2400" dirty="0"/>
          </a:p>
        </p:txBody>
      </p:sp>
    </p:spTree>
    <p:extLst>
      <p:ext uri="{BB962C8B-B14F-4D97-AF65-F5344CB8AC3E}">
        <p14:creationId xmlns="" xmlns:p14="http://schemas.microsoft.com/office/powerpoint/2010/main" val="3646502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Enzyme Function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Enzymes bring the substrate </a:t>
            </a:r>
            <a:r>
              <a:rPr lang="en-CA" b="1" dirty="0" smtClean="0"/>
              <a:t>close</a:t>
            </a:r>
            <a:r>
              <a:rPr lang="en-CA" dirty="0" smtClean="0"/>
              <a:t> enough together so that the reaction can occur without as much </a:t>
            </a:r>
            <a:r>
              <a:rPr lang="en-CA" b="1" dirty="0" smtClean="0"/>
              <a:t>activation energy</a:t>
            </a:r>
            <a:endParaRPr lang="en-CA" b="1" dirty="0"/>
          </a:p>
        </p:txBody>
      </p:sp>
      <p:pic>
        <p:nvPicPr>
          <p:cNvPr id="4" name="Picture 3" descr="IMA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068959"/>
            <a:ext cx="3957134" cy="294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www.tokresource.org/tok_classes/biobiobio/biomenu/enzymes/EnzymeActivationEnergy2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4969" y="2708920"/>
            <a:ext cx="4781550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475656" y="6417836"/>
            <a:ext cx="2091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hlinkClick r:id="rId4"/>
              </a:rPr>
              <a:t>Animation 1</a:t>
            </a:r>
            <a:endParaRPr lang="en-CA" dirty="0"/>
          </a:p>
        </p:txBody>
      </p:sp>
      <p:sp>
        <p:nvSpPr>
          <p:cNvPr id="7" name="TextBox 6"/>
          <p:cNvSpPr txBox="1"/>
          <p:nvPr/>
        </p:nvSpPr>
        <p:spPr>
          <a:xfrm>
            <a:off x="3995936" y="641783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hlinkClick r:id="rId5"/>
              </a:rPr>
              <a:t>Animation 2</a:t>
            </a:r>
            <a:endParaRPr lang="en-CA" dirty="0"/>
          </a:p>
        </p:txBody>
      </p:sp>
    </p:spTree>
    <p:extLst>
      <p:ext uri="{BB962C8B-B14F-4D97-AF65-F5344CB8AC3E}">
        <p14:creationId xmlns="" xmlns:p14="http://schemas.microsoft.com/office/powerpoint/2010/main" val="1850672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Enzyme Theory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CA" dirty="0" smtClean="0"/>
              <a:t>Lock and Key Theory of Enzyme Action:</a:t>
            </a:r>
          </a:p>
          <a:p>
            <a:pPr lvl="1"/>
            <a:r>
              <a:rPr lang="en-CA" sz="2800" dirty="0" smtClean="0"/>
              <a:t>1) In order for a reaction to occur, the reactants (</a:t>
            </a:r>
            <a:r>
              <a:rPr lang="en-CA" sz="2800" b="1" dirty="0" smtClean="0"/>
              <a:t>substrates</a:t>
            </a:r>
            <a:r>
              <a:rPr lang="en-CA" sz="2800" dirty="0" smtClean="0"/>
              <a:t>) must be brought </a:t>
            </a:r>
            <a:r>
              <a:rPr lang="en-CA" sz="2800" b="1" dirty="0" smtClean="0"/>
              <a:t>close</a:t>
            </a:r>
            <a:r>
              <a:rPr lang="en-CA" sz="2800" dirty="0" smtClean="0"/>
              <a:t> together</a:t>
            </a:r>
          </a:p>
          <a:p>
            <a:pPr lvl="1"/>
            <a:r>
              <a:rPr lang="en-CA" sz="2800" dirty="0" smtClean="0"/>
              <a:t>2) The substrates bond to the </a:t>
            </a:r>
            <a:r>
              <a:rPr lang="en-CA" sz="2800" b="1" dirty="0" smtClean="0"/>
              <a:t>active site </a:t>
            </a:r>
            <a:r>
              <a:rPr lang="en-CA" sz="2800" dirty="0" smtClean="0"/>
              <a:t>on the enzyme, and are brought close together. Sometimes the active site changes </a:t>
            </a:r>
            <a:r>
              <a:rPr lang="en-CA" sz="2800" b="1" dirty="0" smtClean="0"/>
              <a:t>shape</a:t>
            </a:r>
            <a:r>
              <a:rPr lang="en-CA" sz="2800" dirty="0" smtClean="0"/>
              <a:t> to bring the substrates together (this is also called the </a:t>
            </a:r>
            <a:r>
              <a:rPr lang="en-CA" sz="2800" b="1" dirty="0" smtClean="0"/>
              <a:t>induced </a:t>
            </a:r>
            <a:r>
              <a:rPr lang="en-CA" sz="2800" b="1" smtClean="0"/>
              <a:t>fit </a:t>
            </a:r>
            <a:r>
              <a:rPr lang="en-CA" sz="2800" b="1" smtClean="0"/>
              <a:t>model)</a:t>
            </a:r>
            <a:endParaRPr lang="en-CA" sz="2800" b="1" dirty="0" smtClean="0"/>
          </a:p>
          <a:p>
            <a:pPr lvl="1"/>
            <a:r>
              <a:rPr lang="en-CA" sz="2800" dirty="0" smtClean="0"/>
              <a:t>3) The reaction occurs and the product(s) are released. The enzyme goes back to its normal tertiary configuration (shape)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="" xmlns:p14="http://schemas.microsoft.com/office/powerpoint/2010/main" val="1014720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Lock and Key Theory</a:t>
            </a:r>
            <a:endParaRPr lang="en-CA" dirty="0"/>
          </a:p>
        </p:txBody>
      </p:sp>
      <p:pic>
        <p:nvPicPr>
          <p:cNvPr id="4" name="Picture 9" descr="http://images.tutorvista.com/content/cellular-macromolecules/induced-fit-hypothesis.jpe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282" y="1268760"/>
            <a:ext cx="6070950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509144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enzyme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2816"/>
            <a:ext cx="91440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Lock and Key Theory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="" xmlns:p14="http://schemas.microsoft.com/office/powerpoint/2010/main" val="524926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3334</TotalTime>
  <Words>784</Words>
  <Application>Microsoft Office PowerPoint</Application>
  <PresentationFormat>On-screen Show (4:3)</PresentationFormat>
  <Paragraphs>83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Origin</vt:lpstr>
      <vt:lpstr>Cell Biology: Enzymes</vt:lpstr>
      <vt:lpstr>Today’s Objectives</vt:lpstr>
      <vt:lpstr>Definitions</vt:lpstr>
      <vt:lpstr>Definitions</vt:lpstr>
      <vt:lpstr>Definitions</vt:lpstr>
      <vt:lpstr>Enzyme Function</vt:lpstr>
      <vt:lpstr>Enzyme Theory</vt:lpstr>
      <vt:lpstr>Lock and Key Theory</vt:lpstr>
      <vt:lpstr>Lock and Key Theory</vt:lpstr>
      <vt:lpstr>Review of Lock and Key</vt:lpstr>
      <vt:lpstr>Review of Lock and Key</vt:lpstr>
      <vt:lpstr>Metabolic Pathway (pg. 106)</vt:lpstr>
      <vt:lpstr>Role of Coenzymes</vt:lpstr>
      <vt:lpstr>Significance of Vitamins</vt:lpstr>
      <vt:lpstr>Thyroxin</vt:lpstr>
      <vt:lpstr>Thyroxin</vt:lpstr>
    </vt:vector>
  </TitlesOfParts>
  <Company>Bill Rogers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Inquiry into Life Twelfth Edition</dc:title>
  <dc:creator>T-rev</dc:creator>
  <cp:lastModifiedBy>User</cp:lastModifiedBy>
  <cp:revision>290</cp:revision>
  <dcterms:modified xsi:type="dcterms:W3CDTF">2014-12-10T02:58:56Z</dcterms:modified>
</cp:coreProperties>
</file>